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0" r:id="rId25"/>
    <p:sldId id="279" r:id="rId26"/>
    <p:sldId id="282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lmodovar\Sefaz\Fazenda\Or&#231;amento\LOA%202024\Rela&#231;&#227;o%20de%20Contas%20de%20Despesas%20Or&#231;ament&#225;rias%2025.09.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11111111111112E-2"/>
          <c:y val="0.29129644924398107"/>
          <c:w val="0.70870797371307692"/>
          <c:h val="0.62236444442402306"/>
        </c:manualLayout>
      </c:layout>
      <c:pie3DChart>
        <c:varyColors val="1"/>
        <c:ser>
          <c:idx val="0"/>
          <c:order val="0"/>
          <c:spPr>
            <a:solidFill>
              <a:srgbClr val="339933"/>
            </a:solidFill>
          </c:spPr>
          <c:dPt>
            <c:idx val="0"/>
            <c:bubble3D val="0"/>
            <c:spPr>
              <a:solidFill>
                <a:srgbClr val="33993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CC006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0.13341448445924961"/>
                  <c:y val="-9.0372202764468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777777777777798E-2"/>
                  <c:y val="3.6483894766838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101377952755906"/>
                      <c:h val="0.2270686805698259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478970265386509"/>
                  <c:y val="-4.4052475053041364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 sz="1400" b="1" dirty="0" err="1"/>
                      <a:t>Instituto de Previdência 
11%</a:t>
                    </a:r>
                    <a:endParaRPr lang="en-US" sz="1400" b="1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70844269466312"/>
                      <c:h val="0.1697895357880490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Plan1!$H$11:$H$13</c:f>
              <c:strCache>
                <c:ptCount val="3"/>
                <c:pt idx="0">
                  <c:v>Prefeitura</c:v>
                </c:pt>
                <c:pt idx="1">
                  <c:v>Caixa de Saúde</c:v>
                </c:pt>
                <c:pt idx="2">
                  <c:v>Instituto de Previdência </c:v>
                </c:pt>
              </c:strCache>
            </c:strRef>
          </c:cat>
          <c:val>
            <c:numRef>
              <c:f>Plan1!$I$11:$I$13</c:f>
              <c:numCache>
                <c:formatCode>_(* #,##0.00_);_(* \(#,##0.00\);_(* "-"??_);_(@_)</c:formatCode>
                <c:ptCount val="3"/>
                <c:pt idx="0">
                  <c:v>1492463263</c:v>
                </c:pt>
                <c:pt idx="1">
                  <c:v>56000000</c:v>
                </c:pt>
                <c:pt idx="2">
                  <c:v>187200000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11111111111112E-2"/>
          <c:y val="0.19647113111371009"/>
          <c:w val="0.81388888888888888"/>
          <c:h val="0.71718986035107724"/>
        </c:manualLayout>
      </c:layout>
      <c:pie3DChart>
        <c:varyColors val="1"/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3175">
          <a:solidFill>
            <a:schemeClr val="bg1">
              <a:lumMod val="85000"/>
            </a:schemeClr>
          </a:solidFill>
        </a:ln>
      </c:spPr>
    </c:sideWall>
    <c:backWall>
      <c:thickness val="0"/>
      <c:spPr>
        <a:noFill/>
        <a:ln w="3175">
          <a:solidFill>
            <a:schemeClr val="bg1">
              <a:lumMod val="85000"/>
            </a:schemeClr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39933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C0066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Plan1!$A$4:$A$7</c:f>
              <c:strCache>
                <c:ptCount val="4"/>
                <c:pt idx="0">
                  <c:v>Prefeitura</c:v>
                </c:pt>
                <c:pt idx="1">
                  <c:v>Instituto de Previdência</c:v>
                </c:pt>
                <c:pt idx="2">
                  <c:v>Caixa de Saúde</c:v>
                </c:pt>
                <c:pt idx="3">
                  <c:v>Câmara</c:v>
                </c:pt>
              </c:strCache>
            </c:strRef>
          </c:cat>
          <c:val>
            <c:numRef>
              <c:f>Plan1!$C$4:$C$7</c:f>
              <c:numCache>
                <c:formatCode>#,##0.00</c:formatCode>
                <c:ptCount val="4"/>
                <c:pt idx="0">
                  <c:v>1558698109</c:v>
                </c:pt>
                <c:pt idx="1">
                  <c:v>194688000</c:v>
                </c:pt>
                <c:pt idx="2">
                  <c:v>58240000</c:v>
                </c:pt>
                <c:pt idx="3">
                  <c:v>38605656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gapDepth val="0"/>
        <c:shape val="box"/>
        <c:axId val="109231104"/>
        <c:axId val="80659584"/>
        <c:axId val="0"/>
      </c:bar3DChart>
      <c:catAx>
        <c:axId val="109231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pt-BR"/>
          </a:p>
        </c:txPr>
        <c:crossAx val="80659584"/>
        <c:crosses val="autoZero"/>
        <c:auto val="1"/>
        <c:lblAlgn val="ctr"/>
        <c:lblOffset val="100"/>
        <c:noMultiLvlLbl val="0"/>
      </c:catAx>
      <c:valAx>
        <c:axId val="8065958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pt-BR"/>
          </a:p>
        </c:txPr>
        <c:crossAx val="1092311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0.09803</cdr:y>
    </cdr:from>
    <cdr:to>
      <cdr:x>1</cdr:x>
      <cdr:y>1</cdr:y>
    </cdr:to>
    <cdr:pic>
      <cdr:nvPicPr>
        <cdr:cNvPr id="2" name="table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351851"/>
          <a:ext cx="4855780" cy="3237442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40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60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970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62830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1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63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1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06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39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6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87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EE743-8686-49D7-B945-620C0413B3B0}" type="datetimeFigureOut">
              <a:rPr lang="pt-BR" smtClean="0"/>
              <a:t>06/12/2023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025B-A1CD-4D44-821F-0B38843E6F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50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14590" y="1866266"/>
            <a:ext cx="6043510" cy="4991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45706" y="2179674"/>
            <a:ext cx="61031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/>
              <a:t>Projeto de Lei </a:t>
            </a:r>
            <a:r>
              <a:rPr lang="pt-BR" u="sng" dirty="0" smtClean="0"/>
              <a:t>Orçamentária.</a:t>
            </a:r>
            <a:endParaRPr lang="pt-BR" u="sng" dirty="0"/>
          </a:p>
          <a:p>
            <a:endParaRPr lang="pt-BR" dirty="0"/>
          </a:p>
          <a:p>
            <a:r>
              <a:rPr lang="pt-BR" dirty="0"/>
              <a:t>Fundamento legal: </a:t>
            </a:r>
          </a:p>
          <a:p>
            <a:r>
              <a:rPr lang="pt-BR" dirty="0" smtClean="0"/>
              <a:t>Constituição  Federal </a:t>
            </a:r>
          </a:p>
          <a:p>
            <a:endParaRPr lang="pt-BR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Bebas Kai" panose="04050603020B02020204" pitchFamily="82" charset="0"/>
            </a:endParaRPr>
          </a:p>
          <a:p>
            <a:endParaRPr lang="pt-BR" sz="12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itchFamily="34" charset="0"/>
            </a:endParaRPr>
          </a:p>
          <a:p>
            <a:r>
              <a:rPr lang="pt-BR" sz="1600" dirty="0" smtClean="0">
                <a:latin typeface="Arial Black" pitchFamily="34" charset="0"/>
              </a:rPr>
              <a:t>Art. 165. Leis de iniciativa do Poder Executivo estabelecerão:</a:t>
            </a:r>
          </a:p>
          <a:p>
            <a:endParaRPr lang="pt-BR" sz="1600" dirty="0" smtClean="0">
              <a:latin typeface="Arial Black" pitchFamily="34" charset="0"/>
            </a:endParaRPr>
          </a:p>
          <a:p>
            <a:r>
              <a:rPr lang="pt-BR" sz="1600" dirty="0" smtClean="0">
                <a:latin typeface="Arial Black" pitchFamily="34" charset="0"/>
              </a:rPr>
              <a:t>I - o plano plurianual;</a:t>
            </a:r>
          </a:p>
          <a:p>
            <a:r>
              <a:rPr lang="pt-BR" sz="1600" dirty="0" smtClean="0">
                <a:latin typeface="Arial Black" pitchFamily="34" charset="0"/>
              </a:rPr>
              <a:t>II - as diretrizes orçamentárias;</a:t>
            </a:r>
          </a:p>
          <a:p>
            <a:r>
              <a:rPr lang="pt-BR" sz="1600" dirty="0" smtClean="0">
                <a:solidFill>
                  <a:schemeClr val="accent5"/>
                </a:solidFill>
                <a:latin typeface="Arial Black" pitchFamily="34" charset="0"/>
              </a:rPr>
              <a:t>III - os orçamentos anuais.</a:t>
            </a:r>
            <a:endParaRPr lang="pt-BR" sz="1600" dirty="0">
              <a:latin typeface="Arial Black" pitchFamily="34" charset="0"/>
            </a:endParaRP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4500987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3608" y="4293097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47664" y="1628800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 		</a:t>
            </a:r>
            <a:endParaRPr lang="pt-BR" sz="2400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87965"/>
              </p:ext>
            </p:extLst>
          </p:nvPr>
        </p:nvGraphicFramePr>
        <p:xfrm>
          <a:off x="2835229" y="1412776"/>
          <a:ext cx="4018948" cy="2931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16565"/>
              </p:ext>
            </p:extLst>
          </p:nvPr>
        </p:nvGraphicFramePr>
        <p:xfrm>
          <a:off x="2915816" y="4437112"/>
          <a:ext cx="4653327" cy="1867896"/>
        </p:xfrm>
        <a:graphic>
          <a:graphicData uri="http://schemas.openxmlformats.org/drawingml/2006/table">
            <a:tbl>
              <a:tblPr/>
              <a:tblGrid>
                <a:gridCol w="2414802"/>
                <a:gridCol w="1636713"/>
                <a:gridCol w="601812"/>
              </a:tblGrid>
              <a:tr h="311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Órgão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Valor Previsto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Prefeitura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1.558.698.109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Câmara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Municipal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38.605.656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2,09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 de Saúde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58.240.000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Previdência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194.688.000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1.850.231.765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25704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DESPESAS ORÇAMENTÁRIAS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18664"/>
              </p:ext>
            </p:extLst>
          </p:nvPr>
        </p:nvGraphicFramePr>
        <p:xfrm>
          <a:off x="921988" y="2101227"/>
          <a:ext cx="3794028" cy="3159915"/>
        </p:xfrm>
        <a:graphic>
          <a:graphicData uri="http://schemas.openxmlformats.org/drawingml/2006/table">
            <a:tbl>
              <a:tblPr/>
              <a:tblGrid>
                <a:gridCol w="2481880"/>
                <a:gridCol w="1312148"/>
              </a:tblGrid>
              <a:tr h="287265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PREFEITURA</a:t>
                      </a:r>
                      <a:endParaRPr lang="pt-BR" sz="1600" b="1" i="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1.375.295.639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Pessoal e Encargos Sociais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619.721.089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Juros e Encargos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Outras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727.074.550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DE CAPITAL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171.402.470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Investimentos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119.122.470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Inversões Financeiras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Amortização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51.950.000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RESERVA DE CONTIGÊNCIA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1.558.698.109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136191"/>
              </p:ext>
            </p:extLst>
          </p:nvPr>
        </p:nvGraphicFramePr>
        <p:xfrm>
          <a:off x="4844703" y="2156484"/>
          <a:ext cx="4056452" cy="3110128"/>
        </p:xfrm>
        <a:graphic>
          <a:graphicData uri="http://schemas.openxmlformats.org/drawingml/2006/table">
            <a:tbl>
              <a:tblPr/>
              <a:tblGrid>
                <a:gridCol w="2499535"/>
                <a:gridCol w="1556917"/>
              </a:tblGrid>
              <a:tr h="281046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CÂMARA</a:t>
                      </a:r>
                      <a:endParaRPr lang="pt-BR" sz="1600" b="1" i="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38.555.656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Pessoal e Encargos Sociais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30.245.000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Juros e Encargos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Outras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8.310.656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DE CAPITAL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Investimentos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Inversões Financeiras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Amortização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RESERVA DE CONTIGÊNCIA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33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38.605.656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01417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DESPESAS ORÇAMENTÁRIAS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39986"/>
              </p:ext>
            </p:extLst>
          </p:nvPr>
        </p:nvGraphicFramePr>
        <p:xfrm>
          <a:off x="611561" y="2569208"/>
          <a:ext cx="3888432" cy="2804008"/>
        </p:xfrm>
        <a:graphic>
          <a:graphicData uri="http://schemas.openxmlformats.org/drawingml/2006/table">
            <a:tbl>
              <a:tblPr/>
              <a:tblGrid>
                <a:gridCol w="2396003"/>
                <a:gridCol w="1492429"/>
              </a:tblGrid>
              <a:tr h="287764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CAIXA DE SAÚDE</a:t>
                      </a:r>
                      <a:endParaRPr lang="pt-BR" sz="1600" b="1" i="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49.880.000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Pessoal e Encargos Sociais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Juros e Encargos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Outras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45.780.000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DE CAPITAL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Investimentos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3.800.000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76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RESERVA DE CONTIGÊNCIA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18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58.240.000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95062"/>
              </p:ext>
            </p:extLst>
          </p:nvPr>
        </p:nvGraphicFramePr>
        <p:xfrm>
          <a:off x="4702233" y="2548652"/>
          <a:ext cx="4093683" cy="2862475"/>
        </p:xfrm>
        <a:graphic>
          <a:graphicData uri="http://schemas.openxmlformats.org/drawingml/2006/table">
            <a:tbl>
              <a:tblPr/>
              <a:tblGrid>
                <a:gridCol w="2522476"/>
                <a:gridCol w="1571207"/>
              </a:tblGrid>
              <a:tr h="260435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INSTITUTO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PREVIDÊNCIA</a:t>
                      </a:r>
                      <a:endParaRPr lang="pt-BR" sz="1600" b="1" i="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188.567.354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Pessoal e Encargos Sociais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184.601.606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Juros e Encargos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Outras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3.865.248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DE CAPITAL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4.264.620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Investimentos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218.320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Inversões Financeiras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3.245.800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Amortização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800.500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39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RESERVA DE CONTIGÊNCIA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1.856.026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248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194.688.000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472899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DESPESAS ORÇAMENTÁRIAS - CONSOLIDADO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002618"/>
              </p:ext>
            </p:extLst>
          </p:nvPr>
        </p:nvGraphicFramePr>
        <p:xfrm>
          <a:off x="1709739" y="2492896"/>
          <a:ext cx="6011737" cy="3581402"/>
        </p:xfrm>
        <a:graphic>
          <a:graphicData uri="http://schemas.openxmlformats.org/drawingml/2006/table">
            <a:tbl>
              <a:tblPr/>
              <a:tblGrid>
                <a:gridCol w="3192515"/>
                <a:gridCol w="1409611"/>
                <a:gridCol w="1409611"/>
              </a:tblGrid>
              <a:tr h="325582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CONSOLIDADO</a:t>
                      </a:r>
                      <a:endParaRPr lang="pt-BR" sz="1600" b="1" i="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pt-BR" sz="1100" b="1" i="0" u="none" strike="noStrike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1.652.298.649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Pessoal e Encargos Sociais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838.467.695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Juros e Encargos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28.800.500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Outras Despesas Correntes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785.030.454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DESPESAS DE CAPITAL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179.517.090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Investimentos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123.190.790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Inversões Financeiras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3.575.800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Amortização da Dívida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52.750.500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RESERVA DE CONTIGÊNCIA 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18.416.026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558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DAS DESPESAS</a:t>
                      </a: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1.850.231.765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798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522663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2138467" y="1372126"/>
            <a:ext cx="550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DESPESAS ORÇAMENTÁRIAS – POR FUNÇÃO DE GOVERNO – CONSOLIDADO 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76884"/>
              </p:ext>
            </p:extLst>
          </p:nvPr>
        </p:nvGraphicFramePr>
        <p:xfrm>
          <a:off x="1403869" y="2101227"/>
          <a:ext cx="3545919" cy="3676716"/>
        </p:xfrm>
        <a:graphic>
          <a:graphicData uri="http://schemas.openxmlformats.org/drawingml/2006/table">
            <a:tbl>
              <a:tblPr/>
              <a:tblGrid>
                <a:gridCol w="750205"/>
                <a:gridCol w="1472775"/>
                <a:gridCol w="1322939"/>
              </a:tblGrid>
              <a:tr h="206916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Legislativa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38.605.656,00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Judiciária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36.820.042,00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Administração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174.639.692,00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Segurança Pública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28.764.313,00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Assistência Social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25.983.625,00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Previdência Social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223.757.234,40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Saúde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429.124.859,00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Trabalho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23.336.180,00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Educação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501.637.280,00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4.682.000,00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46980"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Direitos da Cidadania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2.241.885,00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824691"/>
              </p:ext>
            </p:extLst>
          </p:nvPr>
        </p:nvGraphicFramePr>
        <p:xfrm>
          <a:off x="5253436" y="2133624"/>
          <a:ext cx="3597122" cy="3714275"/>
        </p:xfrm>
        <a:graphic>
          <a:graphicData uri="http://schemas.openxmlformats.org/drawingml/2006/table">
            <a:tbl>
              <a:tblPr/>
              <a:tblGrid>
                <a:gridCol w="605037"/>
                <a:gridCol w="605037"/>
                <a:gridCol w="1180935"/>
                <a:gridCol w="1206113"/>
              </a:tblGrid>
              <a:tr h="329727">
                <a:tc rowSpan="11">
                  <a:txBody>
                    <a:bodyPr/>
                    <a:lstStyle/>
                    <a:p>
                      <a:pPr algn="ctr" fontAlgn="b"/>
                      <a:endParaRPr lang="pt-BR" sz="700" b="1" i="0" u="none" strike="noStrike" spc="300" dirty="0">
                        <a:solidFill>
                          <a:schemeClr val="accent4">
                            <a:lumMod val="9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Urbanismo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174.169.748,00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Habitação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9.829.400,00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Gestão Ambiental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22.047.516,00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Ciência e Tecnologia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5.401.080,00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Comércio e Serviços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11.163.220,00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Comunicações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Transporte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42.576.609,00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1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Desporto e Lazer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5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Encargos especiais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pt-BR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73.845.400,00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3328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Reserva de Contingência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13.856.025,60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221">
                <a:tc vMerge="1"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endParaRPr lang="pt-B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endParaRPr lang="pt-BR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tabLst/>
                      </a:pPr>
                      <a:r>
                        <a:rPr lang="pt-B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Total: 1.850.231.765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6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167298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63982" y="1372125"/>
            <a:ext cx="550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APLICAÇÃO CONSTITUCIONAL  - EDUCAÇÃO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09049"/>
              </p:ext>
            </p:extLst>
          </p:nvPr>
        </p:nvGraphicFramePr>
        <p:xfrm>
          <a:off x="1841152" y="2092108"/>
          <a:ext cx="6284178" cy="2971800"/>
        </p:xfrm>
        <a:graphic>
          <a:graphicData uri="http://schemas.openxmlformats.org/drawingml/2006/table">
            <a:tbl>
              <a:tblPr firstRow="1" bandRow="1"/>
              <a:tblGrid>
                <a:gridCol w="4695063"/>
                <a:gridCol w="1589115"/>
              </a:tblGrid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Receitas de Impostos Próprios e Transferidos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754.622.683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Aplicação Obrigatória (25%)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205.185.060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54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endParaRPr lang="pt-BR" sz="9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l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Despesas com Manutenção e Desenvolvimento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 Ensino - MDE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146.670.000</a:t>
                      </a:r>
                    </a:p>
                  </a:txBody>
                  <a:tcPr marR="28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(+) Retenções ao Fundeb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66.117.559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01">
                <a:tc>
                  <a:txBody>
                    <a:bodyPr/>
                    <a:lstStyle/>
                    <a:p>
                      <a:endParaRPr lang="pt-BR" sz="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Investimento de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Recursos Próprios em MDE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212.736.839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Aplicado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25,92%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047101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63982" y="1372125"/>
            <a:ext cx="550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APLICAÇÃO CONSTITUCIONAL  - FUNDEB 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04891"/>
              </p:ext>
            </p:extLst>
          </p:nvPr>
        </p:nvGraphicFramePr>
        <p:xfrm>
          <a:off x="1424617" y="2092108"/>
          <a:ext cx="6675775" cy="3497129"/>
        </p:xfrm>
        <a:graphic>
          <a:graphicData uri="http://schemas.openxmlformats.org/drawingml/2006/table">
            <a:tbl>
              <a:tblPr firstRow="1" bandRow="1"/>
              <a:tblGrid>
                <a:gridCol w="5018013"/>
                <a:gridCol w="1657762"/>
              </a:tblGrid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Receitas de Transferências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272.945.000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Rendimento de Aplicação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500.000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 ser Aplicado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273.445.000</a:t>
                      </a:r>
                      <a:endParaRPr lang="pt-BR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41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7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20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Mínimo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ser Aplicado no Magistério (70%)</a:t>
                      </a:r>
                      <a:endParaRPr lang="pt-BR" sz="18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191.411.500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Despesas com Magistério em R$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229.350.000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Outras Despesas em R$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44.095.000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Aplicado – Magistério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83,87%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41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Aplicado – Outras Despesas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16,13%</a:t>
                      </a:r>
                      <a:endParaRPr lang="pt-BR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483391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1243" y="4221088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63982" y="1372125"/>
            <a:ext cx="550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b="1" dirty="0" smtClean="0">
                <a:latin typeface="Calibri" panose="020F0502020204030204" pitchFamily="34" charset="0"/>
              </a:rPr>
              <a:t>APLICAÇÃO CONSTITUCIONAL  - SAÚDE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15639"/>
              </p:ext>
            </p:extLst>
          </p:nvPr>
        </p:nvGraphicFramePr>
        <p:xfrm>
          <a:off x="1656765" y="2212554"/>
          <a:ext cx="7193344" cy="2369820"/>
        </p:xfrm>
        <a:graphic>
          <a:graphicData uri="http://schemas.openxmlformats.org/drawingml/2006/table">
            <a:tbl>
              <a:tblPr firstRow="1" bandRow="1"/>
              <a:tblGrid>
                <a:gridCol w="5498656"/>
                <a:gridCol w="1694688"/>
              </a:tblGrid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Receitas de Impostos Próprios e Transferidos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807.077.082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8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Aplicação Obrigatória (15%)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121.061.562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06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endParaRPr lang="pt-BR" sz="105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Despesas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com Ações e Serviços Públicos de Saúde - ASPS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214.577.194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Aplicado</a:t>
                      </a:r>
                      <a:endParaRPr lang="pt-BR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26,59%</a:t>
                      </a: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4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r"/>
                      <a:endParaRPr lang="pt-BR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9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Investimento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 Saúde</a:t>
                      </a:r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maior em </a:t>
                      </a:r>
                      <a:r>
                        <a:rPr lang="pt-BR" sz="2000" i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R$</a:t>
                      </a:r>
                      <a:endParaRPr lang="pt-BR" sz="2000" i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93.515.632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R="2880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28329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3607" y="4725144"/>
            <a:ext cx="7488833" cy="122413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 smtClean="0">
              <a:latin typeface="Bebas Kai" panose="04050603020B02020204" pitchFamily="82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Bebas Kai" panose="04050603020B02020204" pitchFamily="82" charset="0"/>
              </a:rPr>
              <a:t>* São as despesas que não contribuem para a manutenção das ações de governo, das quais não resulta um produto, e </a:t>
            </a:r>
            <a:r>
              <a:rPr lang="pt-BR" sz="2400" b="1" dirty="0" smtClean="0">
                <a:latin typeface="Bebas Kai" panose="04050603020B02020204" pitchFamily="82" charset="0"/>
              </a:rPr>
              <a:t>não geram </a:t>
            </a:r>
            <a:r>
              <a:rPr lang="pt-BR" sz="2400" dirty="0" smtClean="0">
                <a:latin typeface="Bebas Kai" panose="04050603020B02020204" pitchFamily="82" charset="0"/>
              </a:rPr>
              <a:t>contraprestação direta sob a forma de </a:t>
            </a:r>
            <a:r>
              <a:rPr lang="pt-BR" sz="2400" b="1" dirty="0" smtClean="0">
                <a:latin typeface="Bebas Kai" panose="04050603020B02020204" pitchFamily="82" charset="0"/>
              </a:rPr>
              <a:t>bens ou serviços</a:t>
            </a:r>
            <a:r>
              <a:rPr lang="pt-BR" sz="2400" dirty="0" smtClean="0">
                <a:latin typeface="Bebas Kai" panose="04050603020B02020204" pitchFamily="82" charset="0"/>
              </a:rPr>
              <a:t>.</a:t>
            </a:r>
            <a:endParaRPr sz="2400"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2138465" y="1453651"/>
            <a:ext cx="5507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pt-BR" sz="2400" dirty="0" smtClean="0">
                <a:latin typeface="Bebas Kai" panose="04050603020B02020204" pitchFamily="82" charset="0"/>
              </a:rPr>
              <a:t>OPERAÇÕES ESPECIAIS*</a:t>
            </a:r>
          </a:p>
          <a:p>
            <a:pPr algn="ctr" fontAlgn="b"/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50002"/>
              </p:ext>
            </p:extLst>
          </p:nvPr>
        </p:nvGraphicFramePr>
        <p:xfrm>
          <a:off x="1259632" y="1772817"/>
          <a:ext cx="7190075" cy="3513228"/>
        </p:xfrm>
        <a:graphic>
          <a:graphicData uri="http://schemas.openxmlformats.org/drawingml/2006/table">
            <a:tbl>
              <a:tblPr/>
              <a:tblGrid>
                <a:gridCol w="5827562"/>
                <a:gridCol w="1362513"/>
              </a:tblGrid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Contribuição para o PASEP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15.000.000,00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o IPRESV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30.000.000,00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a SABESP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1.500.000,00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a Receita Federal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3.000.000,00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da Dívida Pública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a Casa Civil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a Caixa de Saúde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2.000.000,00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o FUNDEB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Parcelamento com o DADE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5.000.000,00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Contribuição ao PASEP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582.400,00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Precatórios - Regime Especial de Pagamentos - Emenda Constitucional nº 62/2009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21.138.204,00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Requisitórios de Pequeno Valor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Contribuição para o PASEP - IPRESV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1.600.000,00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Financiamento de Oper. Créditos - Desenvolve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3.700.000,00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7443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Financiamento de Oper. Créditos - FINISA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4.500.000,00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Outros Encargos Gerais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7789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Custeio da liquidação, dissolução e extinção da CODESAVI - LC 934/2019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4.460.000,00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787">
                <a:tc>
                  <a:txBody>
                    <a:bodyPr/>
                    <a:lstStyle/>
                    <a:p>
                      <a:pPr algn="l" fontAlgn="b"/>
                      <a:endParaRPr lang="pt-B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50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96.200.604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50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061935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4608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720725" indent="0">
              <a:buNone/>
            </a:pPr>
            <a:r>
              <a:rPr lang="pt-BR" dirty="0" smtClean="0"/>
              <a:t>Emendas:</a:t>
            </a:r>
          </a:p>
          <a:p>
            <a:pPr marL="720725" indent="0">
              <a:buNone/>
            </a:pPr>
            <a:r>
              <a:rPr lang="pt-BR" dirty="0" smtClean="0"/>
              <a:t>Fundamento legal:</a:t>
            </a:r>
          </a:p>
          <a:p>
            <a:pPr marL="720725" indent="0">
              <a:buNone/>
            </a:pPr>
            <a:r>
              <a:rPr lang="pt-BR" dirty="0" smtClean="0"/>
              <a:t>Lei Orgânica Municipal de São Vicente</a:t>
            </a:r>
            <a:r>
              <a:rPr lang="pt-BR" dirty="0" smtClean="0"/>
              <a:t>: </a:t>
            </a:r>
          </a:p>
          <a:p>
            <a:pPr marL="720725" indent="0">
              <a:buNone/>
            </a:pPr>
            <a:endParaRPr lang="pt-BR" dirty="0" smtClean="0"/>
          </a:p>
          <a:p>
            <a:pPr marL="720725" indent="0" algn="just">
              <a:buNone/>
            </a:pPr>
            <a:r>
              <a:rPr lang="pt-BR" dirty="0" smtClean="0"/>
              <a:t>Art. 186 - Os projetos de lei relativos ao plano plurianual e ao orçamento anual, às diretrizes orçamentárias e aos créditos adicionais serão apreciados pela Comissão Permanente de Finanças e Orçamento da Câmara Municipal, à qual caberá</a:t>
            </a:r>
            <a:r>
              <a:rPr lang="pt-BR" b="1" dirty="0" smtClean="0"/>
              <a:t>: I - examinar e emitir parecer sobre os projetos </a:t>
            </a:r>
            <a:r>
              <a:rPr lang="pt-BR" dirty="0" smtClean="0"/>
              <a:t>e as contas apresentadas anualmente pela administração pública municipal direta e indireta</a:t>
            </a:r>
            <a:r>
              <a:rPr lang="pt-BR" b="1" dirty="0" smtClean="0"/>
              <a:t>; II - examinar e emitir parecer sobre os planos e programas de investimentos e exercer o acompanhamento e fiscalização orçamentária</a:t>
            </a:r>
            <a:r>
              <a:rPr lang="pt-BR" dirty="0" smtClean="0"/>
              <a:t>, sem prejuízo da atuação das demais Comissões Permanentes da Câmara Municipal. </a:t>
            </a:r>
          </a:p>
          <a:p>
            <a:pPr marL="720725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332232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14590" y="1866266"/>
            <a:ext cx="6043510" cy="4991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709739" y="2303145"/>
            <a:ext cx="61031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Conceito:</a:t>
            </a:r>
          </a:p>
          <a:p>
            <a:endParaRPr lang="pt-BR" dirty="0"/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Lei Orçamentária Anual (LOA)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é uma lei aprovada pela Câmara Municipal, cujo projeto  foi elaborado e apresentado pelo Chefe do Poder Executivo, o Prefeito, que estabelece as despesas e as receitas que serão realizadas no próximo ano.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20061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403648" y="1600201"/>
            <a:ext cx="7283152" cy="420506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§ 1.º - As emendas serão apresentadas à Comissão, que sobre elas emitirá parecer, e apreciadas na forma regimental. </a:t>
            </a:r>
          </a:p>
          <a:p>
            <a:pPr marL="0" indent="0" algn="just">
              <a:buNone/>
            </a:pPr>
            <a:r>
              <a:rPr lang="pt-BR" dirty="0" smtClean="0"/>
              <a:t>§ 2.º - As emendas ao projeto de lei do orçamento anual ou aos projetos que o modifiquem somente poderão ser aprovadas caso: I - sejam </a:t>
            </a:r>
            <a:r>
              <a:rPr lang="pt-BR" b="1" u="sng" dirty="0" smtClean="0"/>
              <a:t>compatíveis com o plano plurianual</a:t>
            </a:r>
            <a:r>
              <a:rPr lang="pt-BR" u="sng" dirty="0" smtClean="0"/>
              <a:t>; II - </a:t>
            </a:r>
            <a:r>
              <a:rPr lang="pt-BR" b="1" u="sng" dirty="0" smtClean="0"/>
              <a:t>indiquem os recursos necessários admitidos apenas os provenientes de anulação de despesas</a:t>
            </a:r>
            <a:r>
              <a:rPr lang="pt-BR" u="sng" dirty="0" smtClean="0"/>
              <a:t>, excluídas as que incidam sobre: a) </a:t>
            </a:r>
            <a:r>
              <a:rPr lang="pt-BR" b="1" u="sng" dirty="0" smtClean="0"/>
              <a:t>dotações para pessoal e seus encargos; b) serviço de dívida</a:t>
            </a:r>
            <a:r>
              <a:rPr lang="pt-BR" u="sng" dirty="0" smtClean="0"/>
              <a:t>; ou III - </a:t>
            </a:r>
            <a:r>
              <a:rPr lang="pt-BR" b="1" u="sng" dirty="0" smtClean="0"/>
              <a:t>sejam relacionadas: a) com a correção de erros ou omissões; ou b) com os dispositivos do texto do projeto de lei. </a:t>
            </a:r>
          </a:p>
          <a:p>
            <a:pPr marL="0" indent="0" algn="just">
              <a:buNone/>
            </a:pPr>
            <a:r>
              <a:rPr lang="pt-BR" dirty="0" smtClean="0"/>
              <a:t>§ 3.º - Os recursos que, em decorrência de veto, emenda ou rejeição do projeto de lei orçamentária anual, ficarem sem despesas correspondentes poderão ser utilizados, conforme o caso, mediante abertura de créditos especiais ou suplementares, com prévia e específica autorização legislativa.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97091906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403648" y="1600201"/>
            <a:ext cx="7283152" cy="42050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Emendas Impositivas:</a:t>
            </a:r>
          </a:p>
          <a:p>
            <a:pPr marL="0" indent="0" algn="just">
              <a:buNone/>
            </a:pPr>
            <a:r>
              <a:rPr lang="pt-BR" sz="2400" dirty="0" smtClean="0"/>
              <a:t>Fundamento legal: Lei Orgânica do Município de </a:t>
            </a:r>
            <a:r>
              <a:rPr lang="pt-BR" sz="2400" dirty="0" err="1" smtClean="0"/>
              <a:t>S.Vicente</a:t>
            </a:r>
            <a:r>
              <a:rPr lang="pt-BR" sz="2400" dirty="0" smtClean="0"/>
              <a:t>: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Art. 186 (...)</a:t>
            </a: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§ 4.º - As emendas de execução obrigatória ao Projeto de Lei Orçamentária serão aprovadas no limite </a:t>
            </a:r>
            <a:r>
              <a:rPr lang="pt-BR" sz="2400" b="1" dirty="0" smtClean="0"/>
              <a:t>de 1,2% (um inteiro e dois décimos por cento) da receita corrente líquida prevista no projeto encaminhado pelo Poder Executivo</a:t>
            </a:r>
            <a:r>
              <a:rPr lang="pt-BR" sz="2400" dirty="0" smtClean="0"/>
              <a:t>, </a:t>
            </a:r>
            <a:r>
              <a:rPr lang="pt-BR" sz="2400" b="1" dirty="0" smtClean="0"/>
              <a:t>sendo que a metade deste percentual será destinada a ações serviços públicos de saúde.</a:t>
            </a:r>
            <a:r>
              <a:rPr lang="pt-BR" sz="2400" dirty="0" smtClean="0"/>
              <a:t> (Emenda n.º 83) </a:t>
            </a:r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040714087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403648" y="1484785"/>
            <a:ext cx="7416824" cy="4104456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t-PT" sz="4400" b="1" u="sng" dirty="0"/>
              <a:t>EMENDA N.º </a:t>
            </a:r>
            <a:r>
              <a:rPr lang="pt-BR" sz="4400" b="1" u="sng" dirty="0"/>
              <a:t>1</a:t>
            </a:r>
            <a:r>
              <a:rPr lang="pt-PT" sz="4400" b="1" u="sng" dirty="0"/>
              <a:t> AO PROJETO DE LEI N.º </a:t>
            </a:r>
            <a:r>
              <a:rPr lang="pt-BR" sz="4400" b="1" u="sng" dirty="0"/>
              <a:t>170/23</a:t>
            </a:r>
          </a:p>
          <a:p>
            <a:pPr algn="ctr"/>
            <a:r>
              <a:rPr lang="pt-PT" sz="4400" b="1" u="sng" dirty="0"/>
              <a:t>DOCUMENTO N.º </a:t>
            </a:r>
            <a:r>
              <a:rPr lang="pt-BR" sz="4400" b="1" u="sng" dirty="0"/>
              <a:t>           </a:t>
            </a:r>
            <a:r>
              <a:rPr lang="pt-PT" sz="4400" b="1" u="sng" dirty="0"/>
              <a:t>/</a:t>
            </a:r>
            <a:r>
              <a:rPr lang="pt-BR" sz="4400" b="1" u="sng" dirty="0"/>
              <a:t>23</a:t>
            </a:r>
          </a:p>
          <a:p>
            <a:endParaRPr lang="pt-BR" sz="4400" dirty="0"/>
          </a:p>
          <a:p>
            <a:r>
              <a:rPr lang="pt-PT" sz="4400" dirty="0" smtClean="0"/>
              <a:t>I </a:t>
            </a:r>
            <a:r>
              <a:rPr lang="pt-PT" sz="4400" dirty="0"/>
              <a:t>-  Fica</a:t>
            </a:r>
            <a:r>
              <a:rPr lang="pt-BR" sz="4400" dirty="0"/>
              <a:t>m </a:t>
            </a:r>
            <a:r>
              <a:rPr lang="pt-PT" sz="4400" dirty="0"/>
              <a:t>acrescido o seguinte programa d</a:t>
            </a:r>
            <a:r>
              <a:rPr lang="pt-BR" sz="4400" dirty="0"/>
              <a:t>e trabalho </a:t>
            </a:r>
            <a:r>
              <a:rPr lang="pt-PT" sz="4400" dirty="0"/>
              <a:t>ao anexo VI do Projeto de Lei n.º 170/23, nos seguintes termos:</a:t>
            </a:r>
            <a:endParaRPr lang="pt-BR" sz="4400" dirty="0"/>
          </a:p>
          <a:p>
            <a:r>
              <a:rPr lang="pt-BR" sz="4400" dirty="0"/>
              <a:t> </a:t>
            </a:r>
          </a:p>
          <a:p>
            <a:r>
              <a:rPr lang="pt-BR" sz="5600" dirty="0"/>
              <a:t>"</a:t>
            </a:r>
            <a:r>
              <a:rPr lang="pt-PT" sz="5600" dirty="0"/>
              <a:t>Código               </a:t>
            </a:r>
            <a:r>
              <a:rPr lang="pt-BR" sz="5600" dirty="0"/>
              <a:t>Ação (+)</a:t>
            </a:r>
          </a:p>
          <a:p>
            <a:r>
              <a:rPr lang="pt-BR" sz="5600" dirty="0"/>
              <a:t>   2062</a:t>
            </a:r>
            <a:r>
              <a:rPr lang="pt-PT" sz="5600" dirty="0"/>
              <a:t>                 </a:t>
            </a:r>
            <a:r>
              <a:rPr lang="pt-BR" sz="5600" dirty="0"/>
              <a:t>Economia Solidária </a:t>
            </a:r>
            <a:r>
              <a:rPr lang="pt-BR" sz="5600" dirty="0" smtClean="0"/>
              <a:t>…………………………….</a:t>
            </a:r>
            <a:r>
              <a:rPr lang="pt-BR" sz="5600" dirty="0"/>
              <a:t>150</a:t>
            </a:r>
            <a:r>
              <a:rPr lang="pt-PT" sz="5600" dirty="0"/>
              <a:t>.000,00”</a:t>
            </a:r>
            <a:endParaRPr lang="pt-BR" sz="5600" dirty="0"/>
          </a:p>
          <a:p>
            <a:r>
              <a:rPr lang="pt-BR" sz="4400" dirty="0"/>
              <a:t>  </a:t>
            </a:r>
          </a:p>
          <a:p>
            <a:r>
              <a:rPr lang="pt-BR" sz="4400" dirty="0"/>
              <a:t>  II – Fica acrescido ao anexo VI o seguinte programa de trabalho:</a:t>
            </a:r>
          </a:p>
          <a:p>
            <a:r>
              <a:rPr lang="pt-BR" sz="4400" dirty="0"/>
              <a:t> </a:t>
            </a:r>
          </a:p>
          <a:p>
            <a:r>
              <a:rPr lang="pt-BR" sz="4400" dirty="0"/>
              <a:t>   </a:t>
            </a:r>
            <a:r>
              <a:rPr lang="pt-BR" sz="4400" b="1" dirty="0"/>
              <a:t>Un. </a:t>
            </a:r>
            <a:r>
              <a:rPr lang="pt-BR" sz="4400" b="1" dirty="0" err="1"/>
              <a:t>Orc</a:t>
            </a:r>
            <a:r>
              <a:rPr lang="pt-BR" sz="4400" b="1" dirty="0"/>
              <a:t>: 02.19. SECRETARIA DE EMPREGO, TRABALHO E RENDA</a:t>
            </a:r>
            <a:endParaRPr lang="pt-BR" sz="4400" dirty="0"/>
          </a:p>
          <a:p>
            <a:r>
              <a:rPr lang="pt-BR" sz="4400" dirty="0"/>
              <a:t>  19.334.0014.2062………..Economia Solidária………………………150.000,00</a:t>
            </a:r>
          </a:p>
          <a:p>
            <a:r>
              <a:rPr lang="pt-PT" sz="4400" dirty="0"/>
              <a:t> </a:t>
            </a:r>
            <a:endParaRPr lang="pt-PT" sz="4400" dirty="0" smtClean="0"/>
          </a:p>
          <a:p>
            <a:r>
              <a:rPr lang="pt-PT" sz="4400" dirty="0" smtClean="0"/>
              <a:t>III </a:t>
            </a:r>
            <a:r>
              <a:rPr lang="pt-PT" sz="4400" dirty="0"/>
              <a:t>– </a:t>
            </a:r>
            <a:r>
              <a:rPr lang="pt-BR" sz="4400" dirty="0"/>
              <a:t>Ficam alterados a relação de ações e o programa de trabalho a que se  </a:t>
            </a:r>
            <a:r>
              <a:rPr lang="pt-PT" sz="4400" dirty="0"/>
              <a:t>o Anexo VI do Projeto de Lei</a:t>
            </a:r>
            <a:r>
              <a:rPr lang="pt-BR" sz="4400" dirty="0"/>
              <a:t> n.</a:t>
            </a:r>
            <a:r>
              <a:rPr lang="pt-PT" sz="4400" dirty="0"/>
              <a:t>º </a:t>
            </a:r>
            <a:r>
              <a:rPr lang="pt-BR" sz="4400" dirty="0"/>
              <a:t>170/23, nos seguintes termos</a:t>
            </a:r>
            <a:r>
              <a:rPr lang="pt-PT" sz="4400" dirty="0"/>
              <a:t>:</a:t>
            </a:r>
            <a:endParaRPr lang="pt-BR" sz="4400" dirty="0"/>
          </a:p>
          <a:p>
            <a:r>
              <a:rPr lang="pt-BR" sz="4400" dirty="0"/>
              <a:t>"</a:t>
            </a:r>
            <a:r>
              <a:rPr lang="pt-PT" sz="4400" dirty="0"/>
              <a:t>Código               </a:t>
            </a:r>
            <a:r>
              <a:rPr lang="pt-BR" sz="4400" dirty="0" err="1"/>
              <a:t>Acão</a:t>
            </a:r>
            <a:r>
              <a:rPr lang="pt-BR" sz="4400" dirty="0"/>
              <a:t> (-)</a:t>
            </a:r>
          </a:p>
          <a:p>
            <a:r>
              <a:rPr lang="pt-BR" sz="6400" dirty="0" smtClean="0"/>
              <a:t>  De </a:t>
            </a:r>
            <a:endParaRPr lang="pt-BR" sz="6400" dirty="0"/>
          </a:p>
          <a:p>
            <a:r>
              <a:rPr lang="pt-BR" sz="6400" dirty="0"/>
              <a:t> 2116</a:t>
            </a:r>
            <a:r>
              <a:rPr lang="pt-PT" sz="6400" dirty="0"/>
              <a:t>               </a:t>
            </a:r>
            <a:r>
              <a:rPr lang="pt-BR" sz="6400" dirty="0"/>
              <a:t>Suporte Institucional…………………………………….. </a:t>
            </a:r>
            <a:r>
              <a:rPr lang="en-US" sz="6400" dirty="0"/>
              <a:t>8</a:t>
            </a:r>
            <a:r>
              <a:rPr lang="pt-PT" sz="6400" dirty="0"/>
              <a:t>.364.200,00”</a:t>
            </a:r>
            <a:endParaRPr lang="pt-BR" sz="6400" dirty="0"/>
          </a:p>
          <a:p>
            <a:r>
              <a:rPr lang="en-US" sz="6400" dirty="0"/>
              <a:t>  Para (-):</a:t>
            </a:r>
            <a:endParaRPr lang="pt-BR" sz="6400" dirty="0"/>
          </a:p>
          <a:p>
            <a:r>
              <a:rPr lang="en-US" sz="6400" dirty="0"/>
              <a:t>   2116</a:t>
            </a:r>
            <a:r>
              <a:rPr lang="pt-PT" sz="6400" dirty="0"/>
              <a:t>               </a:t>
            </a:r>
            <a:r>
              <a:rPr lang="en-US" sz="6400" dirty="0" err="1"/>
              <a:t>Suporte</a:t>
            </a:r>
            <a:r>
              <a:rPr lang="en-US" sz="6400" dirty="0"/>
              <a:t> </a:t>
            </a:r>
            <a:r>
              <a:rPr lang="en-US" sz="6400" dirty="0" err="1"/>
              <a:t>Institucional</a:t>
            </a:r>
            <a:r>
              <a:rPr lang="en-US" sz="6400" dirty="0"/>
              <a:t> </a:t>
            </a:r>
            <a:r>
              <a:rPr lang="en-US" sz="6400" dirty="0" smtClean="0"/>
              <a:t>.…………………………………  </a:t>
            </a:r>
            <a:r>
              <a:rPr lang="en-US" sz="6400" dirty="0"/>
              <a:t>8.214.200,00</a:t>
            </a:r>
            <a:r>
              <a:rPr lang="pt-PT" sz="6400" dirty="0"/>
              <a:t>”</a:t>
            </a:r>
            <a:endParaRPr lang="pt-BR" sz="6400" dirty="0"/>
          </a:p>
          <a:p>
            <a:r>
              <a:rPr lang="en-US" sz="4400" dirty="0"/>
              <a:t>  </a:t>
            </a:r>
            <a:endParaRPr lang="pt-BR" sz="4400" dirty="0"/>
          </a:p>
          <a:p>
            <a:r>
              <a:rPr lang="en-US" sz="4400" dirty="0"/>
              <a:t> </a:t>
            </a:r>
            <a:endParaRPr lang="pt-BR" sz="4400" dirty="0"/>
          </a:p>
          <a:p>
            <a:r>
              <a:rPr lang="en-US" sz="4400" dirty="0"/>
              <a:t>IV - </a:t>
            </a:r>
            <a:r>
              <a:rPr lang="pt-BR" sz="4400" dirty="0"/>
              <a:t>Os acréscimos serão efetuados com a anulação parcial do crédito orçamentário de código 04.122.0043.2116, no valor de R$ 150.000,00 (cento e cinquenta mil reais).</a:t>
            </a:r>
            <a:r>
              <a:rPr lang="en-US" sz="4400" dirty="0"/>
              <a:t>  </a:t>
            </a:r>
            <a:endParaRPr lang="pt-BR" sz="4400" dirty="0"/>
          </a:p>
          <a:p>
            <a:r>
              <a:rPr lang="pt-PT" sz="4400" dirty="0"/>
              <a:t> </a:t>
            </a:r>
            <a:r>
              <a:rPr lang="pt-PT" sz="4400" dirty="0" smtClean="0"/>
              <a:t>.</a:t>
            </a:r>
            <a:endParaRPr lang="pt-BR" sz="4400" dirty="0"/>
          </a:p>
          <a:p>
            <a:r>
              <a:rPr lang="pt-PT" sz="4400" dirty="0"/>
              <a:t>Em </a:t>
            </a:r>
            <a:r>
              <a:rPr lang="pt-BR" sz="4400" dirty="0"/>
              <a:t>30 de novembro de 2023</a:t>
            </a:r>
            <a:r>
              <a:rPr lang="pt-PT" sz="4400" dirty="0"/>
              <a:t>.</a:t>
            </a:r>
            <a:endParaRPr lang="pt-BR" sz="4400" dirty="0"/>
          </a:p>
          <a:p>
            <a:r>
              <a:rPr lang="pt-PT" sz="4400" dirty="0"/>
              <a:t> </a:t>
            </a:r>
            <a:endParaRPr lang="pt-BR" sz="4400" dirty="0"/>
          </a:p>
          <a:p>
            <a:pPr marL="2286000" lvl="5" indent="0">
              <a:buNone/>
            </a:pPr>
            <a:r>
              <a:rPr lang="pt-BR" sz="5600" b="1" dirty="0" smtClean="0"/>
              <a:t>JABÁ</a:t>
            </a:r>
            <a:endParaRPr lang="pt-BR" sz="5600" dirty="0"/>
          </a:p>
          <a:p>
            <a:pPr marL="0" indent="0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7837823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971600" y="1412776"/>
            <a:ext cx="7848872" cy="4176465"/>
          </a:xfrm>
        </p:spPr>
        <p:txBody>
          <a:bodyPr>
            <a:normAutofit fontScale="25000" lnSpcReduction="20000"/>
          </a:bodyPr>
          <a:lstStyle/>
          <a:p>
            <a:r>
              <a:rPr lang="pt-PT" sz="7200" b="1" u="sng" dirty="0"/>
              <a:t>EMENDA IMPOSITIVA N.º </a:t>
            </a:r>
            <a:r>
              <a:rPr lang="pt-BR" sz="7200" b="1" u="sng" dirty="0"/>
              <a:t>1</a:t>
            </a:r>
            <a:r>
              <a:rPr lang="pt-PT" sz="7200" b="1" u="sng" dirty="0"/>
              <a:t> AO PROJETO DE LEI N.º </a:t>
            </a:r>
            <a:r>
              <a:rPr lang="pt-BR" sz="7200" b="1" u="sng" dirty="0"/>
              <a:t>170/23</a:t>
            </a:r>
          </a:p>
          <a:p>
            <a:r>
              <a:rPr lang="pt-PT" sz="2400" b="1" u="sng" dirty="0"/>
              <a:t>DOCUMENTO N.º </a:t>
            </a:r>
            <a:r>
              <a:rPr lang="pt-BR" sz="2400" b="1" u="sng" dirty="0"/>
              <a:t>           </a:t>
            </a:r>
            <a:r>
              <a:rPr lang="pt-PT" sz="2400" b="1" u="sng" dirty="0"/>
              <a:t>/</a:t>
            </a:r>
            <a:r>
              <a:rPr lang="pt-BR" sz="2400" b="1" u="sng" dirty="0"/>
              <a:t>23</a:t>
            </a:r>
          </a:p>
          <a:p>
            <a:r>
              <a:rPr lang="pt-PT" sz="2400" dirty="0"/>
              <a:t> </a:t>
            </a:r>
            <a:endParaRPr lang="pt-BR" sz="2400" dirty="0"/>
          </a:p>
          <a:p>
            <a:r>
              <a:rPr lang="pt-PT" sz="2400" dirty="0"/>
              <a:t> </a:t>
            </a:r>
            <a:endParaRPr lang="pt-BR" sz="2400" dirty="0"/>
          </a:p>
          <a:p>
            <a:r>
              <a:rPr lang="pt-PT" sz="2400" dirty="0"/>
              <a:t>I – </a:t>
            </a:r>
            <a:r>
              <a:rPr lang="pt-BR" sz="2400" dirty="0"/>
              <a:t>Fica alterado o anexo VI do Projeto de Lei n.º 170/23, relativamente aos seguintes programas de trabalho, nos seguintes termos: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"</a:t>
            </a:r>
            <a:r>
              <a:rPr lang="pt-PT" sz="2400" dirty="0"/>
              <a:t>Código               </a:t>
            </a:r>
            <a:r>
              <a:rPr lang="pt-BR" sz="2400" dirty="0"/>
              <a:t>Ação (+)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De </a:t>
            </a:r>
          </a:p>
          <a:p>
            <a:r>
              <a:rPr lang="pt-PT" sz="2400" dirty="0"/>
              <a:t>2265              </a:t>
            </a:r>
            <a:r>
              <a:rPr lang="pt-BR" sz="2400" dirty="0"/>
              <a:t>Custeio da saúde ……………………………………..R$ </a:t>
            </a:r>
            <a:r>
              <a:rPr lang="en-US" sz="2400" dirty="0"/>
              <a:t>350</a:t>
            </a:r>
            <a:r>
              <a:rPr lang="pt-PT" sz="2400" dirty="0"/>
              <a:t>.000,00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2220		  Zeladoria de Primeira..............................................R$ 350.000,00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II – Fica alterado o anexo VI, nos seguintes termos:</a:t>
            </a:r>
          </a:p>
          <a:p>
            <a:r>
              <a:rPr lang="pt-BR" sz="2400" dirty="0"/>
              <a:t> </a:t>
            </a:r>
          </a:p>
          <a:p>
            <a:r>
              <a:rPr lang="pt-BR" sz="5600" b="1" dirty="0"/>
              <a:t>Un. </a:t>
            </a:r>
            <a:r>
              <a:rPr lang="pt-BR" sz="5600" b="1" dirty="0" err="1"/>
              <a:t>Orç</a:t>
            </a:r>
            <a:r>
              <a:rPr lang="pt-BR" sz="5600" b="1" dirty="0"/>
              <a:t>: 02.18. SECRETARIA DE </a:t>
            </a:r>
            <a:r>
              <a:rPr lang="pt-BR" sz="5600" b="1" dirty="0" smtClean="0"/>
              <a:t>SAÚDE</a:t>
            </a:r>
            <a:r>
              <a:rPr lang="pt-BR" sz="5600" b="1" dirty="0"/>
              <a:t> </a:t>
            </a:r>
            <a:endParaRPr lang="pt-BR" sz="5600" dirty="0"/>
          </a:p>
          <a:p>
            <a:r>
              <a:rPr lang="pt-BR" sz="5600" dirty="0"/>
              <a:t>01.10.301.0065.2265..............Custeio da saúde</a:t>
            </a:r>
            <a:r>
              <a:rPr lang="pt-BR" sz="5600" dirty="0" smtClean="0"/>
              <a:t>...................</a:t>
            </a:r>
            <a:r>
              <a:rPr lang="pt-BR" sz="5600" dirty="0"/>
              <a:t>R$ 350.000,00  </a:t>
            </a:r>
          </a:p>
          <a:p>
            <a:r>
              <a:rPr lang="pt-BR" sz="5600" b="1" dirty="0"/>
              <a:t>Un. </a:t>
            </a:r>
            <a:r>
              <a:rPr lang="pt-BR" sz="5600" b="1" dirty="0" err="1"/>
              <a:t>Orç</a:t>
            </a:r>
            <a:r>
              <a:rPr lang="pt-BR" sz="5600" b="1" dirty="0"/>
              <a:t>: 02.06. SECRETARIA DE SERVIÇOS </a:t>
            </a:r>
            <a:r>
              <a:rPr lang="pt-BR" sz="5600" b="1" dirty="0" smtClean="0"/>
              <a:t>PÚBLICOS</a:t>
            </a:r>
            <a:r>
              <a:rPr lang="pt-BR" sz="5600" b="1" dirty="0"/>
              <a:t> </a:t>
            </a:r>
            <a:endParaRPr lang="pt-BR" sz="5600" dirty="0"/>
          </a:p>
          <a:p>
            <a:r>
              <a:rPr lang="pt-BR" sz="5600" dirty="0"/>
              <a:t>15. 452.0054.2220..............Zeladoria de Primeira..........................R$ 350.000,00 </a:t>
            </a:r>
          </a:p>
          <a:p>
            <a:r>
              <a:rPr lang="pt-BR" sz="5600" dirty="0"/>
              <a:t>	</a:t>
            </a:r>
            <a:r>
              <a:rPr lang="pt-BR" sz="2400" dirty="0"/>
              <a:t> </a:t>
            </a:r>
          </a:p>
          <a:p>
            <a:r>
              <a:rPr lang="pt-BR" sz="2400" dirty="0"/>
              <a:t>III – Ficam alterados a relação de ações e programa de trabalho ao anexo VI do Projeto de Lei N.º 170/23, nos seguintes termos</a:t>
            </a:r>
            <a:r>
              <a:rPr lang="pt-BR" sz="2400" dirty="0" smtClean="0"/>
              <a:t>:</a:t>
            </a:r>
            <a:r>
              <a:rPr lang="pt-BR" sz="2400" dirty="0"/>
              <a:t> </a:t>
            </a:r>
            <a:r>
              <a:rPr lang="pt-BR" sz="5600" dirty="0"/>
              <a:t> </a:t>
            </a:r>
          </a:p>
          <a:p>
            <a:r>
              <a:rPr lang="pt-BR" sz="5600" b="1" dirty="0"/>
              <a:t>"</a:t>
            </a:r>
            <a:r>
              <a:rPr lang="pt-PT" sz="5600" b="1" dirty="0"/>
              <a:t>Código               Programa (-)</a:t>
            </a:r>
            <a:endParaRPr lang="pt-BR" sz="5600" b="1" dirty="0"/>
          </a:p>
          <a:p>
            <a:r>
              <a:rPr lang="pt-BR" sz="5600" b="1" dirty="0"/>
              <a:t>De </a:t>
            </a:r>
          </a:p>
          <a:p>
            <a:r>
              <a:rPr lang="pt-BR" sz="5600" b="1" dirty="0"/>
              <a:t>0065</a:t>
            </a:r>
            <a:r>
              <a:rPr lang="pt-PT" sz="5600" b="1" dirty="0"/>
              <a:t>               </a:t>
            </a:r>
            <a:r>
              <a:rPr lang="pt-BR" sz="5600" b="1" dirty="0"/>
              <a:t>Emendas Parlamentares </a:t>
            </a:r>
            <a:r>
              <a:rPr lang="pt-PT" sz="5600" b="1" dirty="0"/>
              <a:t> </a:t>
            </a:r>
            <a:endParaRPr lang="pt-BR" sz="5600" b="1" dirty="0"/>
          </a:p>
          <a:p>
            <a:r>
              <a:rPr lang="pt-PT" sz="5600" b="1" dirty="0"/>
              <a:t>“Código	        Ação (-)</a:t>
            </a:r>
            <a:endParaRPr lang="pt-BR" sz="5600" b="1" dirty="0"/>
          </a:p>
          <a:p>
            <a:r>
              <a:rPr lang="pt-PT" sz="5600" b="1" dirty="0"/>
              <a:t>2201		Recursos para Emendas Parlmentares...........R$ 700.000,00</a:t>
            </a:r>
            <a:endParaRPr lang="pt-BR" sz="5600" b="1" dirty="0"/>
          </a:p>
          <a:p>
            <a:r>
              <a:rPr lang="pt-BR" sz="2400" dirty="0"/>
              <a:t> </a:t>
            </a:r>
          </a:p>
          <a:p>
            <a:r>
              <a:rPr lang="en-US" sz="2400" dirty="0"/>
              <a:t> </a:t>
            </a:r>
            <a:endParaRPr lang="pt-BR" sz="2400" dirty="0"/>
          </a:p>
          <a:p>
            <a:r>
              <a:rPr lang="en-US" sz="2400" dirty="0"/>
              <a:t> </a:t>
            </a:r>
            <a:r>
              <a:rPr lang="pt-BR" sz="2400" dirty="0"/>
              <a:t>IV - Os acréscimos serão efetuados com a anulação parcial do crédito orçamentário de código 02.07.01.04.123.0065.2201, no valor de R$ 700.000,00 (setecentos mil reais).  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  </a:t>
            </a:r>
          </a:p>
          <a:p>
            <a:endParaRPr lang="pt-BR" sz="5600" dirty="0"/>
          </a:p>
          <a:p>
            <a:pPr marL="2239963"/>
            <a:r>
              <a:rPr lang="pt-PT" sz="5600" dirty="0"/>
              <a:t>Em </a:t>
            </a:r>
            <a:r>
              <a:rPr lang="pt-BR" sz="5600" dirty="0"/>
              <a:t>30 de novembro de 2023</a:t>
            </a:r>
            <a:r>
              <a:rPr lang="pt-PT" sz="5600" dirty="0" smtClean="0"/>
              <a:t>.</a:t>
            </a:r>
            <a:endParaRPr lang="pt-BR" sz="5600" dirty="0"/>
          </a:p>
          <a:p>
            <a:pPr marL="2239963">
              <a:buNone/>
            </a:pPr>
            <a:r>
              <a:rPr lang="pt-PT" sz="5600" dirty="0"/>
              <a:t> </a:t>
            </a:r>
            <a:endParaRPr lang="pt-BR" sz="5600" dirty="0"/>
          </a:p>
          <a:p>
            <a:pPr marL="2239963"/>
            <a:r>
              <a:rPr lang="pt-BR" sz="5600" b="1" dirty="0"/>
              <a:t>ADILSON DA FARMÁCIA</a:t>
            </a:r>
            <a:endParaRPr lang="pt-BR" sz="5600" dirty="0"/>
          </a:p>
          <a:p>
            <a:pPr marL="2239963" algn="just">
              <a:buNone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13578007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mtClean="0"/>
          </a:p>
          <a:p>
            <a:endParaRPr lang="pt-BR" smtClean="0"/>
          </a:p>
          <a:p>
            <a:endParaRPr lang="pt-BR" smtClean="0"/>
          </a:p>
          <a:p>
            <a:r>
              <a:rPr lang="pt-BR" smtClean="0"/>
              <a:t>           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smtClean="0"/>
          </a:p>
          <a:p>
            <a:r>
              <a:rPr lang="pt-BR" smtClean="0"/>
              <a:t> MSG 81/23 - PL 170/23 - Orçamento 2024 - Emenda Impositiva n.º 2 	</a:t>
            </a:r>
          </a:p>
          <a:p>
            <a:r>
              <a:rPr lang="pt-BR" smtClean="0"/>
              <a:t>Nome do Vereador: 	VEREADOR BENEVAN SOUZA 	</a:t>
            </a:r>
          </a:p>
          <a:p>
            <a:r>
              <a:rPr lang="pt-BR" smtClean="0"/>
              <a:t>Secretaria: 	SECRETARIA DE SAÚDE 	</a:t>
            </a:r>
          </a:p>
          <a:p>
            <a:r>
              <a:rPr lang="pt-BR" smtClean="0"/>
              <a:t>Ação - Descrição da Emenda Impositiva: 	REFORMA DO TELHADO, COMPRA DE AR CONDICIONADO PARA </a:t>
            </a:r>
          </a:p>
          <a:p>
            <a:r>
              <a:rPr lang="pt-BR" smtClean="0"/>
              <a:t>UBS POMPEBA 	</a:t>
            </a:r>
          </a:p>
          <a:p>
            <a:r>
              <a:rPr lang="pt-BR" smtClean="0"/>
              <a:t>Meta Física: 	MELHORIA DA ESTRUTURA LOCAL 	</a:t>
            </a:r>
          </a:p>
          <a:p>
            <a:r>
              <a:rPr lang="pt-BR" smtClean="0"/>
              <a:t>Valor: 	R$ 350.000,00 	</a:t>
            </a:r>
          </a:p>
          <a:p>
            <a:r>
              <a:rPr lang="pt-BR" smtClean="0"/>
              <a:t>Elemento de Despesas </a:t>
            </a:r>
          </a:p>
          <a:p>
            <a:r>
              <a:rPr lang="pt-BR" smtClean="0"/>
              <a:t>( x ) Material de Consumo - R$ 150.000,00 	</a:t>
            </a:r>
          </a:p>
          <a:p>
            <a:r>
              <a:rPr lang="pt-BR" smtClean="0"/>
              <a:t>(    ) Serviços de Pessoa Jurídica 	</a:t>
            </a:r>
          </a:p>
          <a:p>
            <a:r>
              <a:rPr lang="pt-BR" smtClean="0"/>
              <a:t>( x ) Compra de Equipamento – R$ 50.000,00 AR CONDICIONADO 	</a:t>
            </a:r>
          </a:p>
          <a:p>
            <a:r>
              <a:rPr lang="pt-BR" smtClean="0"/>
              <a:t>( x ) Obras e Instalações – R$ 150.000,00 	</a:t>
            </a:r>
          </a:p>
          <a:p>
            <a:endParaRPr lang="pt-BR" dirty="0" smtClean="0"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00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403648" y="1484785"/>
            <a:ext cx="7416824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7416824" cy="43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460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72742" y="1633245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3" name="Retângulo 2"/>
          <p:cNvSpPr/>
          <p:nvPr/>
        </p:nvSpPr>
        <p:spPr>
          <a:xfrm>
            <a:off x="506870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endParaRPr lang="pt-BR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8568952" cy="475252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PREVISÃO PARA A VOTAÇÃO DO PROJETO: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 smtClean="0"/>
              <a:t>		DIA 14/12/2023 às 14h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smtClean="0"/>
              <a:t>                           MUITO </a:t>
            </a:r>
            <a:r>
              <a:rPr lang="pt-BR" sz="2400" dirty="0" smtClean="0"/>
              <a:t>OBRIGADO.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	José Carlos Fernandes</a:t>
            </a:r>
          </a:p>
          <a:p>
            <a:pPr marL="0" indent="0" algn="just">
              <a:buNone/>
            </a:pPr>
            <a:r>
              <a:rPr lang="pt-BR" sz="2400" dirty="0"/>
              <a:t>	</a:t>
            </a:r>
            <a:r>
              <a:rPr lang="pt-BR" sz="2400" dirty="0" smtClean="0"/>
              <a:t>			Consultor Jurídico.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61164897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14590" y="1866266"/>
            <a:ext cx="6043510" cy="4991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709739" y="2179674"/>
            <a:ext cx="6103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8" y="1844824"/>
            <a:ext cx="6086475" cy="41044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51720" y="1412776"/>
            <a:ext cx="563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Estrutura Administrativa – Unidades Orçamentárias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45441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14590" y="1866266"/>
            <a:ext cx="6043510" cy="4991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 smtClean="0"/>
              <a:t>Fontes de Financiamento/recursos:</a:t>
            </a:r>
          </a:p>
          <a:p>
            <a:endParaRPr lang="pt-BR" dirty="0" smtClean="0"/>
          </a:p>
          <a:p>
            <a:r>
              <a:rPr lang="pt-BR" dirty="0" smtClean="0">
                <a:latin typeface="Bebas Neue" panose="020B0606020202050201" pitchFamily="34" charset="0"/>
              </a:rPr>
              <a:t>As fontes de recursos constituem-se de determinados agrupamentos de naturezas de </a:t>
            </a:r>
            <a:r>
              <a:rPr lang="pt-BR" dirty="0" smtClean="0">
                <a:solidFill>
                  <a:schemeClr val="accent5"/>
                </a:solidFill>
                <a:latin typeface="Bebas Neue" panose="020B0606020202050201" pitchFamily="34" charset="0"/>
              </a:rPr>
              <a:t>receitas</a:t>
            </a:r>
            <a:r>
              <a:rPr lang="pt-BR" dirty="0" smtClean="0">
                <a:latin typeface="Bebas Neue" panose="020B0606020202050201" pitchFamily="34" charset="0"/>
              </a:rPr>
              <a:t>, atendendo a uma determinada regra de destinação legal, e servem para indicar como são financiadas as despesas orçamentárias.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020112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14590" y="1866266"/>
            <a:ext cx="6043510" cy="4991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139508"/>
              </p:ext>
            </p:extLst>
          </p:nvPr>
        </p:nvGraphicFramePr>
        <p:xfrm>
          <a:off x="1979712" y="2055218"/>
          <a:ext cx="5704583" cy="3482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47382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14590" y="1866266"/>
            <a:ext cx="6043510" cy="49917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Receitas Orçamentárias - Previsão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277677"/>
              </p:ext>
            </p:extLst>
          </p:nvPr>
        </p:nvGraphicFramePr>
        <p:xfrm>
          <a:off x="2163619" y="2041526"/>
          <a:ext cx="4855780" cy="3589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780871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3608" y="4293097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 smtClean="0"/>
              <a:t>Receitas Orçamentárias – Outros órgãos</a:t>
            </a:r>
            <a:endParaRPr lang="pt-BR" dirty="0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87" y="4077072"/>
            <a:ext cx="4288741" cy="1553901"/>
          </a:xfrm>
          <a:prstGeom prst="rect">
            <a:avLst/>
          </a:prstGeom>
        </p:spPr>
      </p:pic>
      <p:pic>
        <p:nvPicPr>
          <p:cNvPr id="12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487" y="2303145"/>
            <a:ext cx="4285466" cy="15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4894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3608" y="4293097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331120" y="2041526"/>
            <a:ext cx="6465094" cy="52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 </a:t>
            </a:r>
            <a:r>
              <a:rPr lang="pt-BR" dirty="0" smtClean="0"/>
              <a:t>Receitas Orçamentárias –  Consolidado</a:t>
            </a:r>
            <a:endParaRPr lang="pt-BR" dirty="0"/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189225"/>
            <a:ext cx="5256584" cy="375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014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7393029" y="6245226"/>
            <a:ext cx="150770" cy="28193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2" name="image2.png" descr="logo_prefeitur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90" y="474445"/>
            <a:ext cx="523877" cy="792164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385887" y="161710"/>
            <a:ext cx="6397230" cy="1417639"/>
          </a:xfrm>
          <a:prstGeom prst="rect">
            <a:avLst/>
          </a:prstGeom>
        </p:spPr>
        <p:txBody>
          <a:bodyPr/>
          <a:lstStyle/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endParaRPr dirty="0"/>
          </a:p>
          <a:p>
            <a:pPr defTabSz="585215">
              <a:defRPr sz="2100"/>
            </a:pPr>
            <a:r>
              <a:rPr dirty="0"/>
              <a:t>            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43608" y="4293097"/>
            <a:ext cx="6614492" cy="172819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dirty="0"/>
          </a:p>
        </p:txBody>
      </p:sp>
      <p:sp>
        <p:nvSpPr>
          <p:cNvPr id="45" name="Shape 45"/>
          <p:cNvSpPr/>
          <p:nvPr/>
        </p:nvSpPr>
        <p:spPr>
          <a:xfrm>
            <a:off x="1709739" y="2751137"/>
            <a:ext cx="597455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buSzTx/>
              <a:buNone/>
              <a:defRPr sz="2400">
                <a:latin typeface="Verdana"/>
                <a:ea typeface="Verdana"/>
                <a:cs typeface="Verdana"/>
                <a:sym typeface="Verdana"/>
              </a:defRPr>
            </a:pPr>
            <a:endParaRPr sz="2400" dirty="0"/>
          </a:p>
        </p:txBody>
      </p:sp>
      <p:sp>
        <p:nvSpPr>
          <p:cNvPr id="46" name="Shape 46"/>
          <p:cNvSpPr/>
          <p:nvPr/>
        </p:nvSpPr>
        <p:spPr>
          <a:xfrm>
            <a:off x="1547664" y="1628800"/>
            <a:ext cx="6248550" cy="93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buSzTx/>
              <a:buNone/>
              <a:defRPr sz="28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 dirty="0"/>
          </a:p>
        </p:txBody>
      </p:sp>
      <p:sp>
        <p:nvSpPr>
          <p:cNvPr id="47" name="Shape 47"/>
          <p:cNvSpPr/>
          <p:nvPr/>
        </p:nvSpPr>
        <p:spPr>
          <a:xfrm>
            <a:off x="755576" y="238760"/>
            <a:ext cx="8388424" cy="954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	</a:t>
            </a:r>
          </a:p>
          <a:p>
            <a:pPr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endParaRPr lang="pt-BR" sz="1400" dirty="0"/>
          </a:p>
          <a:p>
            <a:pPr defTabSz="1074738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	         </a:t>
            </a:r>
            <a:r>
              <a:rPr sz="1400" dirty="0" err="1" smtClean="0"/>
              <a:t>Câmara</a:t>
            </a:r>
            <a:r>
              <a:rPr sz="1400" dirty="0" smtClean="0"/>
              <a:t> </a:t>
            </a:r>
            <a:r>
              <a:rPr sz="1400" dirty="0"/>
              <a:t>municipal de </a:t>
            </a:r>
            <a:r>
              <a:rPr sz="1400" dirty="0" err="1"/>
              <a:t>são</a:t>
            </a:r>
            <a:r>
              <a:rPr sz="1400" dirty="0"/>
              <a:t> </a:t>
            </a:r>
            <a:r>
              <a:rPr sz="1400" dirty="0" err="1"/>
              <a:t>vicente</a:t>
            </a:r>
            <a:endParaRPr sz="1400" dirty="0"/>
          </a:p>
          <a:p>
            <a:pPr algn="ctr">
              <a:buSzTx/>
              <a:buNone/>
              <a:defRPr sz="2500" b="1" cap="all">
                <a:latin typeface="Verdana"/>
                <a:ea typeface="Verdana"/>
                <a:cs typeface="Verdana"/>
                <a:sym typeface="Verdana"/>
              </a:defRPr>
            </a:pPr>
            <a:r>
              <a:rPr lang="pt-BR" sz="1400" dirty="0" smtClean="0"/>
              <a:t>	</a:t>
            </a:r>
            <a:r>
              <a:rPr sz="1400" dirty="0" err="1" smtClean="0"/>
              <a:t>orçamento</a:t>
            </a:r>
            <a:r>
              <a:rPr sz="1400" dirty="0" smtClean="0"/>
              <a:t> 202</a:t>
            </a:r>
            <a:r>
              <a:rPr lang="pt-BR" sz="1400" dirty="0" smtClean="0"/>
              <a:t>4 – PL 170/23</a:t>
            </a:r>
            <a:endParaRPr sz="14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140D6FB-ABF0-4EDB-95FB-59B3CA9A71C4}"/>
              </a:ext>
            </a:extLst>
          </p:cNvPr>
          <p:cNvSpPr txBox="1"/>
          <p:nvPr/>
        </p:nvSpPr>
        <p:spPr>
          <a:xfrm>
            <a:off x="1876527" y="1556792"/>
            <a:ext cx="593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 		</a:t>
            </a:r>
            <a:r>
              <a:rPr lang="pt-BR" sz="2400" dirty="0" smtClean="0"/>
              <a:t>Despesas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 smtClean="0">
                <a:solidFill>
                  <a:schemeClr val="accent5"/>
                </a:solidFill>
                <a:latin typeface="Bebas Neue" panose="020B0606020202050201" pitchFamily="34" charset="0"/>
              </a:rPr>
              <a:t>Despesa pública </a:t>
            </a:r>
            <a:r>
              <a:rPr lang="pt-BR" dirty="0" smtClean="0">
                <a:latin typeface="Bebas Neue" panose="020B0606020202050201" pitchFamily="34" charset="0"/>
              </a:rPr>
              <a:t>é a aplicação do dinheiro arrecadado por meio de tributos ou outras fontes para custear os serviços públicos prestados à sociedade ou para a realização de investimentos.</a:t>
            </a:r>
            <a:endParaRPr lang="pt-BR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11409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1309</Words>
  <Application>Microsoft Office PowerPoint</Application>
  <PresentationFormat>Apresentação na tela (4:3)</PresentationFormat>
  <Paragraphs>640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</dc:title>
  <dc:creator>José Carlos</dc:creator>
  <cp:lastModifiedBy>José Carlos</cp:lastModifiedBy>
  <cp:revision>13</cp:revision>
  <dcterms:created xsi:type="dcterms:W3CDTF">2023-12-06T19:19:11Z</dcterms:created>
  <dcterms:modified xsi:type="dcterms:W3CDTF">2023-12-06T21:22:32Z</dcterms:modified>
</cp:coreProperties>
</file>